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6"/>
  </p:notesMasterIdLst>
  <p:handoutMasterIdLst>
    <p:handoutMasterId r:id="rId47"/>
  </p:handoutMasterIdLst>
  <p:sldIdLst>
    <p:sldId id="603" r:id="rId8"/>
    <p:sldId id="2708" r:id="rId9"/>
    <p:sldId id="2709" r:id="rId10"/>
    <p:sldId id="2710" r:id="rId11"/>
    <p:sldId id="2711" r:id="rId12"/>
    <p:sldId id="2713" r:id="rId13"/>
    <p:sldId id="2700" r:id="rId14"/>
    <p:sldId id="2382" r:id="rId15"/>
    <p:sldId id="2240" r:id="rId16"/>
    <p:sldId id="2263" r:id="rId17"/>
    <p:sldId id="2230" r:id="rId18"/>
    <p:sldId id="2258" r:id="rId19"/>
    <p:sldId id="2259" r:id="rId20"/>
    <p:sldId id="2260" r:id="rId21"/>
    <p:sldId id="2253" r:id="rId22"/>
    <p:sldId id="2714" r:id="rId23"/>
    <p:sldId id="2715" r:id="rId24"/>
    <p:sldId id="2716" r:id="rId25"/>
    <p:sldId id="2694" r:id="rId26"/>
    <p:sldId id="2234" r:id="rId27"/>
    <p:sldId id="2236" r:id="rId28"/>
    <p:sldId id="2707" r:id="rId29"/>
    <p:sldId id="2712" r:id="rId30"/>
    <p:sldId id="2701" r:id="rId31"/>
    <p:sldId id="2695" r:id="rId32"/>
    <p:sldId id="2295" r:id="rId33"/>
    <p:sldId id="2699" r:id="rId34"/>
    <p:sldId id="2703" r:id="rId35"/>
    <p:sldId id="2696" r:id="rId36"/>
    <p:sldId id="2704" r:id="rId37"/>
    <p:sldId id="2697" r:id="rId38"/>
    <p:sldId id="2705" r:id="rId39"/>
    <p:sldId id="2698" r:id="rId40"/>
    <p:sldId id="2706" r:id="rId41"/>
    <p:sldId id="2702" r:id="rId42"/>
    <p:sldId id="2693" r:id="rId43"/>
    <p:sldId id="2718" r:id="rId44"/>
    <p:sldId id="582" r:id="rId4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595757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/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anose="020B0503020204020204" pitchFamily="34" charset="-122"/>
                <a:cs typeface="+mn-cs"/>
              </a:defRPr>
            </a:lvl1pPr>
            <a:lvl2pPr marL="476250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33755" marR="0" indent="-236855" algn="l" defTabSz="121856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sz="1540"/>
            </a:lvl4pPr>
            <a:lvl5pPr>
              <a:defRPr sz="1540"/>
            </a:lvl5pPr>
            <a:lvl6pPr>
              <a:defRPr sz="1540"/>
            </a:lvl6pPr>
            <a:lvl7pPr>
              <a:defRPr sz="1540"/>
            </a:lvl7pPr>
            <a:lvl8pPr>
              <a:defRPr sz="1540"/>
            </a:lvl8pPr>
            <a:lvl9pPr>
              <a:defRPr sz="154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75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40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0599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0488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0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2024/6/30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82" r:id="rId5"/>
    <p:sldLayoutId id="2147483983" r:id="rId6"/>
    <p:sldLayoutId id="2147483984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reate a Robust AI System: A Comprehensive Guide - Artificial  Paintings">
            <a:extLst>
              <a:ext uri="{FF2B5EF4-FFF2-40B4-BE49-F238E27FC236}">
                <a16:creationId xmlns:a16="http://schemas.microsoft.com/office/drawing/2014/main" id="{1FE937A6-8CE6-9519-13FC-DF4DB808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59077"/>
            <a:ext cx="12208268" cy="697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2310512"/>
            <a:ext cx="12192000" cy="2596054"/>
          </a:xfrm>
          <a:prstGeom prst="rect">
            <a:avLst/>
          </a:prstGeom>
          <a:solidFill>
            <a:srgbClr val="1D1D1A">
              <a:alpha val="6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en-US" altLang="zh-CN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115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系统</a:t>
            </a:r>
            <a:endParaRPr lang="en-US" altLang="zh-CN" sz="115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76815" y="4098767"/>
            <a:ext cx="1357330" cy="643926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32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3231" y="2894353"/>
            <a:ext cx="1264499" cy="1264499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114DAF3-FE59-E844-8603-8A8330C5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数据集原始积累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FE05DE-2346-8E47-86EF-F97EB37532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互联网和移动互联网的兴起，让企业越来越方便收集和存储数据；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9B2374-7892-9F49-B290-8017DE1E3B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16" y="2261780"/>
            <a:ext cx="10693530" cy="403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5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6A1C55-0DE7-1940-8D31-63B30112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的广泛应用：面向领域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4D5264-D90E-C24F-9898-137A1B4D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843" y="1323384"/>
            <a:ext cx="3178344" cy="58919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dirty="0"/>
              <a:t>CV</a:t>
            </a:r>
            <a:endParaRPr lang="zh-CN" altLang="en-US" sz="2800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26783784-1996-1642-9985-CFFF423423B8}"/>
              </a:ext>
            </a:extLst>
          </p:cNvPr>
          <p:cNvSpPr txBox="1">
            <a:spLocks/>
          </p:cNvSpPr>
          <p:nvPr/>
        </p:nvSpPr>
        <p:spPr>
          <a:xfrm>
            <a:off x="4409204" y="1360170"/>
            <a:ext cx="3178344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dirty="0"/>
              <a:t>NLP</a:t>
            </a:r>
            <a:endParaRPr lang="en-US" sz="2800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BC4B45F3-9118-3743-BC7E-9A5C99438D7E}"/>
              </a:ext>
            </a:extLst>
          </p:cNvPr>
          <p:cNvSpPr txBox="1">
            <a:spLocks/>
          </p:cNvSpPr>
          <p:nvPr/>
        </p:nvSpPr>
        <p:spPr>
          <a:xfrm>
            <a:off x="8309116" y="1323384"/>
            <a:ext cx="3178344" cy="58919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dirty="0"/>
              <a:t>Audio</a:t>
            </a:r>
            <a:endParaRPr 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0ABBC1-9D1C-A947-96A7-E05B0801D6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928" y="4393490"/>
            <a:ext cx="3256175" cy="20750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6D37C1-9018-9345-9AD0-327631DCCE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0"/>
          <a:stretch/>
        </p:blipFill>
        <p:spPr>
          <a:xfrm>
            <a:off x="449928" y="2041058"/>
            <a:ext cx="3256175" cy="22239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1E5B14-BB7D-3741-A6EA-3772388EBF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9204" y="2077844"/>
            <a:ext cx="3178344" cy="18740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A4AF22-8DF0-DE4A-B0AF-47589D293A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557" y="4149560"/>
            <a:ext cx="3331639" cy="22077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7647EB-1F71-1148-A5C6-1FCDABC058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4724" y="1949360"/>
            <a:ext cx="3127128" cy="20479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F4C020-F7D7-AE49-975D-A57BEF92469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848" y="4433338"/>
            <a:ext cx="3034880" cy="18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8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6A1C55-0DE7-1940-8D31-63B30112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CV</a:t>
            </a:r>
            <a:r>
              <a:rPr lang="zh-CN" altLang="en-US" dirty="0"/>
              <a:t> 领域应用案例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4D5264-D90E-C24F-9898-137A1B4D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842" y="1323384"/>
            <a:ext cx="5964509" cy="589190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/>
              <a:t>Classification/Detection/Segmentation</a:t>
            </a:r>
            <a:endParaRPr lang="zh-CN" altLang="en-US" sz="2400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BC4B45F3-9118-3743-BC7E-9A5C99438D7E}"/>
              </a:ext>
            </a:extLst>
          </p:cNvPr>
          <p:cNvSpPr txBox="1">
            <a:spLocks/>
          </p:cNvSpPr>
          <p:nvPr/>
        </p:nvSpPr>
        <p:spPr>
          <a:xfrm>
            <a:off x="7019161" y="1323384"/>
            <a:ext cx="4778153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dirty="0"/>
              <a:t>Generation/3D</a:t>
            </a:r>
            <a:r>
              <a:rPr lang="zh-CN" altLang="en-US" sz="2800" dirty="0"/>
              <a:t> </a:t>
            </a:r>
            <a:r>
              <a:rPr lang="en-US" altLang="zh-CN" sz="2800" dirty="0"/>
              <a:t>reconstruction</a:t>
            </a:r>
            <a:endParaRPr 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40544DA-7F98-F542-BAE9-E522A751F8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902" y="2125140"/>
            <a:ext cx="6162085" cy="426515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4368B42F-87C4-9847-AA4A-4BFADC4B4782}"/>
              </a:ext>
            </a:extLst>
          </p:cNvPr>
          <p:cNvGrpSpPr/>
          <p:nvPr/>
        </p:nvGrpSpPr>
        <p:grpSpPr>
          <a:xfrm>
            <a:off x="7019162" y="2088354"/>
            <a:ext cx="4778154" cy="4301936"/>
            <a:chOff x="6808955" y="2088354"/>
            <a:chExt cx="4778154" cy="430193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BB292CD-77E0-274A-A54F-E84D9F4D2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8955" y="2088354"/>
              <a:ext cx="4778154" cy="2820287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B362513-CC22-C44B-BBEA-3D6C27B8F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8955" y="4908641"/>
              <a:ext cx="4778154" cy="1481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355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6A1C55-0DE7-1940-8D31-63B30112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</a:t>
            </a:r>
            <a:r>
              <a:rPr lang="zh-CN" altLang="en-US" dirty="0"/>
              <a:t> 领域应用案例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4D5264-D90E-C24F-9898-137A1B4D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842" y="1323384"/>
            <a:ext cx="5964509" cy="589190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/>
              <a:t>Dialogue/Prompt/Info</a:t>
            </a:r>
            <a:r>
              <a:rPr lang="zh-CN" altLang="en-US" sz="2400" dirty="0"/>
              <a:t> </a:t>
            </a:r>
            <a:r>
              <a:rPr lang="en-US" altLang="zh-CN" sz="2400" dirty="0"/>
              <a:t>Search</a:t>
            </a:r>
            <a:endParaRPr lang="zh-CN" altLang="en-US" sz="2400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BC4B45F3-9118-3743-BC7E-9A5C99438D7E}"/>
              </a:ext>
            </a:extLst>
          </p:cNvPr>
          <p:cNvSpPr txBox="1">
            <a:spLocks/>
          </p:cNvSpPr>
          <p:nvPr/>
        </p:nvSpPr>
        <p:spPr>
          <a:xfrm>
            <a:off x="6532151" y="1323384"/>
            <a:ext cx="5155352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dirty="0"/>
              <a:t>Text</a:t>
            </a:r>
            <a:r>
              <a:rPr lang="zh-CN" altLang="en-US" sz="2800" dirty="0"/>
              <a:t> </a:t>
            </a:r>
            <a:r>
              <a:rPr lang="en-US" altLang="zh-CN" sz="2800" dirty="0"/>
              <a:t>Generation/Summary</a:t>
            </a:r>
            <a:endParaRPr 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0A80B4-2978-E349-8690-2942EB84CF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2151" y="2021876"/>
            <a:ext cx="5155352" cy="4277710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DA8A648-CB61-E94B-83D6-711304EB32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05" y="2021876"/>
            <a:ext cx="5977586" cy="4277710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1817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6A1C55-0DE7-1940-8D31-63B30112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Audio</a:t>
            </a:r>
            <a:r>
              <a:rPr lang="zh-CN" altLang="en-US" dirty="0"/>
              <a:t> 领域应用案例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4D5264-D90E-C24F-9898-137A1B4DA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814" y="1323384"/>
            <a:ext cx="6189169" cy="589190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/>
              <a:t>Audio</a:t>
            </a:r>
            <a:r>
              <a:rPr lang="zh-CN" altLang="en-US" sz="2400" dirty="0"/>
              <a:t> </a:t>
            </a:r>
            <a:r>
              <a:rPr lang="en-US" altLang="zh-CN" sz="2400" dirty="0"/>
              <a:t>Generator/Audio</a:t>
            </a:r>
            <a:r>
              <a:rPr lang="zh-CN" altLang="en-US" sz="2400" dirty="0"/>
              <a:t> </a:t>
            </a:r>
            <a:r>
              <a:rPr lang="en-US" altLang="zh-CN" sz="2400" dirty="0"/>
              <a:t>Editor</a:t>
            </a:r>
            <a:r>
              <a:rPr lang="zh-CN" altLang="en-US" sz="2400" dirty="0"/>
              <a:t> </a:t>
            </a:r>
            <a:r>
              <a:rPr lang="en-US" altLang="zh-CN" sz="2400" dirty="0"/>
              <a:t>Improve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BC4B45F3-9118-3743-BC7E-9A5C99438D7E}"/>
              </a:ext>
            </a:extLst>
          </p:cNvPr>
          <p:cNvSpPr txBox="1">
            <a:spLocks/>
          </p:cNvSpPr>
          <p:nvPr/>
        </p:nvSpPr>
        <p:spPr>
          <a:xfrm>
            <a:off x="6851605" y="1323384"/>
            <a:ext cx="4959343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800" dirty="0"/>
              <a:t>Classification/Alignment</a:t>
            </a:r>
            <a:endParaRPr 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79686A-98CB-4C48-8D02-7A0CF0833B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814" y="1996964"/>
            <a:ext cx="6189169" cy="4302620"/>
          </a:xfrm>
          <a:prstGeom prst="roundRect">
            <a:avLst>
              <a:gd name="adj" fmla="val 2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48D4A6-70D7-8F46-A555-DF82DDB4CE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1606" y="1996964"/>
            <a:ext cx="4959343" cy="4302621"/>
          </a:xfrm>
          <a:prstGeom prst="roundRect">
            <a:avLst>
              <a:gd name="adj" fmla="val 27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971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更多样的训练方式：生成式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7F584F-8DA9-9143-8E5C-096391A70F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521928"/>
            <a:ext cx="10963473" cy="46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8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pple WWDC 2024: KI, macOS, iOS, iPadOS und Vision Pro – die Neuheiten |  STERN.de">
            <a:extLst>
              <a:ext uri="{FF2B5EF4-FFF2-40B4-BE49-F238E27FC236}">
                <a16:creationId xmlns:a16="http://schemas.microsoft.com/office/drawing/2014/main" id="{56132B0D-0707-059E-1ABD-7DE3DCE05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uawei HDC 2024 Roadmap: HarmonyOS NEXT beta, Pangu Model 5.0, and more -  Huawei Central">
            <a:extLst>
              <a:ext uri="{FF2B5EF4-FFF2-40B4-BE49-F238E27FC236}">
                <a16:creationId xmlns:a16="http://schemas.microsoft.com/office/drawing/2014/main" id="{A859B5EC-0B0B-A8C8-0F38-019038103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10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uawei officially introduces HarmonyOS Intelligence system with AI  capabilities - Huaweitechcafeteria">
            <a:extLst>
              <a:ext uri="{FF2B5EF4-FFF2-40B4-BE49-F238E27FC236}">
                <a16:creationId xmlns:a16="http://schemas.microsoft.com/office/drawing/2014/main" id="{EC3A9517-4306-3644-9E12-A5EA4012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07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系统组成</a:t>
            </a:r>
          </a:p>
        </p:txBody>
      </p:sp>
    </p:spTree>
    <p:extLst>
      <p:ext uri="{BB962C8B-B14F-4D97-AF65-F5344CB8AC3E}">
        <p14:creationId xmlns:p14="http://schemas.microsoft.com/office/powerpoint/2010/main" val="284392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0527DCC-8047-249C-1A27-56D31D3F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Begin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9AFCD3-F48C-29BA-A1E8-344CEC977F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181" y="1316854"/>
            <a:ext cx="7772400" cy="50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6A1C55-0DE7-1940-8D31-63B30112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的学习方法：训练过程 </a:t>
            </a:r>
            <a:r>
              <a:rPr lang="en-US" altLang="zh-CN" dirty="0"/>
              <a:t>Training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44D5264-D90E-C24F-9898-137A1B4DA2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训练过程就是根据用户给定的带有标签的数据集，不断通过梯度下降算法，学习出给定数据集下最优的模型权重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的取值。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44D5264-D90E-C24F-9898-137A1B4DA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89DF537-A9FF-5046-A7DE-7F3889F23C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0454" y="2535819"/>
            <a:ext cx="6895853" cy="37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7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E6A1C55-0DE7-1940-8D31-63B30112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的学习方法：推理过程 </a:t>
            </a:r>
            <a:r>
              <a:rPr lang="en-US" altLang="zh-CN" dirty="0"/>
              <a:t>Inference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44D5264-D90E-C24F-9898-137A1B4DA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当完成模型训练，意味着在给定的数据集上，模型已经达到最佳或者满足需求的预测效果。如果 </a:t>
            </a:r>
            <a:r>
              <a:rPr lang="en-US" altLang="zh-CN" dirty="0"/>
              <a:t>AI</a:t>
            </a:r>
            <a:r>
              <a:rPr lang="zh-CN" altLang="en-US" dirty="0"/>
              <a:t> 算法工程师对模型预测效果满意，就可以进入模型部署进行推理和使用模型。推理（</a:t>
            </a:r>
            <a:r>
              <a:rPr lang="en-US" altLang="zh-CN" dirty="0"/>
              <a:t>Inference</a:t>
            </a:r>
            <a:r>
              <a:rPr lang="zh-CN" altLang="en-US" dirty="0"/>
              <a:t>）只需要执行训练过程中的前向传播过程。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2E57DA-31F6-4447-B02E-F63E07D955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7675" y="3331206"/>
            <a:ext cx="8201411" cy="21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6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CE42F4-39A8-19B3-B470-6F49F8F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我搞</a:t>
            </a:r>
            <a:r>
              <a:rPr lang="en-US" altLang="zh-CN" dirty="0">
                <a:solidFill>
                  <a:srgbClr val="C00000"/>
                </a:solidFill>
              </a:rPr>
              <a:t> AI </a:t>
            </a:r>
            <a:r>
              <a:rPr lang="zh-CN" altLang="en-US" dirty="0">
                <a:solidFill>
                  <a:srgbClr val="C00000"/>
                </a:solidFill>
              </a:rPr>
              <a:t>跟</a:t>
            </a:r>
            <a:r>
              <a:rPr lang="en-US" altLang="zh-CN" dirty="0">
                <a:solidFill>
                  <a:srgbClr val="C00000"/>
                </a:solidFill>
              </a:rPr>
              <a:t> AI </a:t>
            </a:r>
            <a:r>
              <a:rPr lang="zh-CN" altLang="en-US" dirty="0">
                <a:solidFill>
                  <a:srgbClr val="C00000"/>
                </a:solidFill>
              </a:rPr>
              <a:t>系统什么关系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9A3B5C3-372B-CFFE-EB43-0506E477EC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我只是普通用</a:t>
            </a:r>
            <a:r>
              <a:rPr lang="en-US" altLang="zh-CN" dirty="0"/>
              <a:t> AI </a:t>
            </a:r>
            <a:r>
              <a:rPr lang="zh-CN" altLang="en-US" dirty="0"/>
              <a:t>算法，为啥需要了解</a:t>
            </a:r>
            <a:r>
              <a:rPr lang="en-US" altLang="zh-CN" dirty="0"/>
              <a:t> AI </a:t>
            </a:r>
            <a:r>
              <a:rPr lang="zh-CN" altLang="en-US" dirty="0"/>
              <a:t>系统？</a:t>
            </a:r>
            <a:endParaRPr lang="en-US" altLang="zh-CN" dirty="0"/>
          </a:p>
          <a:p>
            <a:r>
              <a:rPr lang="en-US" altLang="zh-CN" dirty="0"/>
              <a:t>But </a:t>
            </a:r>
            <a:r>
              <a:rPr lang="zh-CN" altLang="en-US" dirty="0"/>
              <a:t>如果你是一个算法开发人员，想转</a:t>
            </a:r>
            <a:r>
              <a:rPr lang="en-US" altLang="zh-CN" dirty="0"/>
              <a:t> AI </a:t>
            </a:r>
            <a:r>
              <a:rPr lang="zh-CN" altLang="en-US" dirty="0"/>
              <a:t>的人员，研究系统的人员呢？</a:t>
            </a:r>
            <a:endParaRPr lang="en-US" altLang="zh-CN" dirty="0"/>
          </a:p>
          <a:p>
            <a:r>
              <a:rPr lang="en-US" altLang="zh-CN" dirty="0"/>
              <a:t>Or</a:t>
            </a:r>
            <a:r>
              <a:rPr lang="zh-CN" altLang="en-US" dirty="0"/>
              <a:t> 又或者你不满足于只是用</a:t>
            </a:r>
            <a:r>
              <a:rPr lang="en-US" altLang="zh-CN" dirty="0"/>
              <a:t> AI </a:t>
            </a:r>
            <a:r>
              <a:rPr lang="zh-CN" altLang="en-US" dirty="0"/>
              <a:t>算法，而是深入了解</a:t>
            </a:r>
            <a:r>
              <a:rPr lang="en-US" altLang="zh-CN" dirty="0"/>
              <a:t> AI </a:t>
            </a:r>
            <a:r>
              <a:rPr lang="zh-CN" altLang="en-US" dirty="0"/>
              <a:t>算法背后的逻辑？</a:t>
            </a:r>
            <a:endParaRPr lang="en-US" altLang="zh-CN" dirty="0"/>
          </a:p>
          <a:p>
            <a:r>
              <a:rPr lang="en-US" altLang="zh-CN" dirty="0"/>
              <a:t>Or</a:t>
            </a:r>
            <a:r>
              <a:rPr lang="zh-CN" altLang="en-US" dirty="0"/>
              <a:t> 你想打开英伟达值三万亿市值的技术？</a:t>
            </a:r>
          </a:p>
        </p:txBody>
      </p:sp>
    </p:spTree>
    <p:extLst>
      <p:ext uri="{BB962C8B-B14F-4D97-AF65-F5344CB8AC3E}">
        <p14:creationId xmlns:p14="http://schemas.microsoft.com/office/powerpoint/2010/main" val="20866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黃仁勳遇女粉掀衣求簽名「三兆胸」曝光- 鏡週刊Mirror Media">
            <a:extLst>
              <a:ext uri="{FF2B5EF4-FFF2-40B4-BE49-F238E27FC236}">
                <a16:creationId xmlns:a16="http://schemas.microsoft.com/office/drawing/2014/main" id="{CB841918-04D2-D934-A5B7-6E3107C1C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44720" y="652780"/>
            <a:ext cx="724408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黄仁勋在台湾为女粉丝胸口签名外媒叹没人为库克「挺胸而出」 | 星岛日报">
            <a:extLst>
              <a:ext uri="{FF2B5EF4-FFF2-40B4-BE49-F238E27FC236}">
                <a16:creationId xmlns:a16="http://schemas.microsoft.com/office/drawing/2014/main" id="{F5950160-7106-0215-9DC9-530FCB40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" y="678950"/>
            <a:ext cx="439401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53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如何系统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学习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AISystem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341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系统架构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9FE292-93F1-6EE8-92E0-35290B589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29" y="1317154"/>
            <a:ext cx="6654248" cy="48761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16BB8E-AA3B-3E7C-21D2-76C9E5878D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773" y="1417688"/>
            <a:ext cx="4553547" cy="48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6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DA9BD16-CF70-C14E-B078-ABDA2CDD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/>
              <a:t>系统技术栈</a:t>
            </a:r>
          </a:p>
        </p:txBody>
      </p:sp>
      <p:graphicFrame>
        <p:nvGraphicFramePr>
          <p:cNvPr id="3" name="内容占位符 8">
            <a:extLst>
              <a:ext uri="{FF2B5EF4-FFF2-40B4-BE49-F238E27FC236}">
                <a16:creationId xmlns:a16="http://schemas.microsoft.com/office/drawing/2014/main" id="{CA096A58-5831-0D4A-AD6B-E19AB98BA555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16643" y="1545019"/>
          <a:ext cx="10963475" cy="4514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768">
                  <a:extLst>
                    <a:ext uri="{9D8B030D-6E8A-4147-A177-3AD203B41FA5}">
                      <a16:colId xmlns:a16="http://schemas.microsoft.com/office/drawing/2014/main" val="4095672458"/>
                    </a:ext>
                  </a:extLst>
                </a:gridCol>
                <a:gridCol w="1509342">
                  <a:extLst>
                    <a:ext uri="{9D8B030D-6E8A-4147-A177-3AD203B41FA5}">
                      <a16:colId xmlns:a16="http://schemas.microsoft.com/office/drawing/2014/main" val="1334876058"/>
                    </a:ext>
                  </a:extLst>
                </a:gridCol>
                <a:gridCol w="2300627">
                  <a:extLst>
                    <a:ext uri="{9D8B030D-6E8A-4147-A177-3AD203B41FA5}">
                      <a16:colId xmlns:a16="http://schemas.microsoft.com/office/drawing/2014/main" val="3250184954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2083928213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757655696"/>
                    </a:ext>
                  </a:extLst>
                </a:gridCol>
                <a:gridCol w="1827246">
                  <a:extLst>
                    <a:ext uri="{9D8B030D-6E8A-4147-A177-3AD203B41FA5}">
                      <a16:colId xmlns:a16="http://schemas.microsoft.com/office/drawing/2014/main" val="1031229002"/>
                    </a:ext>
                  </a:extLst>
                </a:gridCol>
              </a:tblGrid>
              <a:tr h="376241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应用算法（</a:t>
                      </a:r>
                      <a:r>
                        <a:rPr lang="en-US" altLang="zh-CN" sz="1000" b="1" dirty="0"/>
                        <a:t>Algorithm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领域算法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视觉、自然语言处理、语音语义：</a:t>
                      </a:r>
                      <a:r>
                        <a:rPr lang="en-US" altLang="zh-CN" sz="1000" dirty="0"/>
                        <a:t>CNN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RNN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LSTM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GAN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Transformer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Stable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Diffusion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Reinforce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Learning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44119"/>
                  </a:ext>
                </a:extLst>
              </a:tr>
              <a:tr h="376241">
                <a:tc rowSpan="2">
                  <a:txBody>
                    <a:bodyPr/>
                    <a:lstStyle/>
                    <a:p>
                      <a:r>
                        <a:rPr lang="zh-CN" altLang="en-US" sz="1000" b="1" dirty="0"/>
                        <a:t>开发编程（</a:t>
                      </a:r>
                      <a:r>
                        <a:rPr lang="en-US" altLang="zh-CN" sz="1000" b="1" dirty="0"/>
                        <a:t>Development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集成开发环境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编程环境：</a:t>
                      </a:r>
                      <a:r>
                        <a:rPr lang="en-US" altLang="zh-CN" sz="1000" dirty="0"/>
                        <a:t>VS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Code,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 err="1"/>
                        <a:t>Jupyter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Notebook,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PyCharm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642207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编程语言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与主流语言集成： </a:t>
                      </a:r>
                      <a:r>
                        <a:rPr lang="en-US" altLang="zh-CN" sz="1000" dirty="0"/>
                        <a:t>PyTorch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and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Tensorflow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etc.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inside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Python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720645"/>
                  </a:ext>
                </a:extLst>
              </a:tr>
              <a:tr h="376241">
                <a:tc rowSpan="3">
                  <a:txBody>
                    <a:bodyPr/>
                    <a:lstStyle/>
                    <a:p>
                      <a:r>
                        <a:rPr lang="zh-CN" altLang="en-US" sz="1000" b="1" dirty="0"/>
                        <a:t>框架（</a:t>
                      </a:r>
                      <a:r>
                        <a:rPr lang="en-US" altLang="zh-CN" sz="1000" b="1" dirty="0"/>
                        <a:t>Frameworks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altLang="zh-CN" sz="1000" b="1" dirty="0"/>
                        <a:t>AI</a:t>
                      </a:r>
                      <a:r>
                        <a:rPr lang="zh-CN" altLang="en-US" sz="1000" b="1" dirty="0"/>
                        <a:t>框架、推理引擎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中间表达（</a:t>
                      </a:r>
                      <a:r>
                        <a:rPr lang="en-US" altLang="zh-CN" sz="1000" dirty="0"/>
                        <a:t>IR</a:t>
                      </a:r>
                      <a:r>
                        <a:rPr lang="zh-CN" altLang="en-US" sz="1000" dirty="0"/>
                        <a:t>）、前端 </a:t>
                      </a:r>
                      <a:r>
                        <a:rPr lang="en-US" altLang="zh-CN" sz="1000" dirty="0"/>
                        <a:t>API</a:t>
                      </a:r>
                      <a:r>
                        <a:rPr lang="zh-CN" altLang="en-US" sz="1000" dirty="0"/>
                        <a:t> 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编译优化（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Compilation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图优化与图执行调度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推理优化</a:t>
                      </a:r>
                    </a:p>
                  </a:txBody>
                  <a:tcPr marL="123825" marR="123825" marT="57150" marB="5715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9557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基本数据结构：张量（</a:t>
                      </a:r>
                      <a:r>
                        <a:rPr lang="en-US" altLang="zh-CN" sz="1000" dirty="0"/>
                        <a:t>Tensor</a:t>
                      </a:r>
                      <a:r>
                        <a:rPr lang="zh-CN" altLang="en-US" sz="1000" dirty="0"/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词法、语法、语义分析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计算图动静统一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常量折叠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冗余节点消除等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68375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基本计算单元：有向无环图（</a:t>
                      </a:r>
                      <a:r>
                        <a:rPr lang="en-US" altLang="zh-CN" sz="1000" dirty="0"/>
                        <a:t>DAG</a:t>
                      </a:r>
                      <a:r>
                        <a:rPr lang="zh-CN" altLang="en-US" sz="1000" dirty="0"/>
                        <a:t>）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自动微分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计算图控制流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模型压缩：蒸馏剪枝与量化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08847"/>
                  </a:ext>
                </a:extLst>
              </a:tr>
              <a:tr h="376241">
                <a:tc rowSpan="5"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dirty="0"/>
                        <a:t>异构与编译（</a:t>
                      </a:r>
                      <a:r>
                        <a:rPr lang="en-US" altLang="zh-CN" sz="1000" b="1" dirty="0"/>
                        <a:t>Compiler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r>
                        <a:rPr lang="zh-CN" altLang="en-US" sz="1000" b="1" dirty="0"/>
                        <a:t>编程编译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前端优化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数据格式布局转换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内存分配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公共表达式消除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691643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后端优化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代码优化、代码生成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算子循环优化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令和内存优化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516050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/>
                        <a:t>编程模型：</a:t>
                      </a:r>
                      <a:r>
                        <a:rPr lang="en-US" altLang="zh-CN" sz="1000" dirty="0"/>
                        <a:t>CUDA/Ascend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C/Band</a:t>
                      </a:r>
                      <a:r>
                        <a:rPr lang="zh-CN" altLang="en-US" sz="1000" dirty="0"/>
                        <a:t> </a:t>
                      </a:r>
                      <a:r>
                        <a:rPr lang="en-US" altLang="zh-CN" sz="1000" dirty="0"/>
                        <a:t>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altLang="zh-CN" sz="1000" dirty="0"/>
                        <a:t>AI</a:t>
                      </a:r>
                      <a:r>
                        <a:rPr lang="zh-CN" altLang="en-US" sz="1000" dirty="0"/>
                        <a:t>编译器：</a:t>
                      </a:r>
                      <a:r>
                        <a:rPr lang="en-US" altLang="zh-CN" sz="1000" dirty="0"/>
                        <a:t>TVM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XLA</a:t>
                      </a:r>
                      <a:r>
                        <a:rPr lang="zh-CN" altLang="en-US" sz="1000" dirty="0"/>
                        <a:t>、</a:t>
                      </a:r>
                      <a:r>
                        <a:rPr lang="en-US" altLang="zh-CN" sz="1000" dirty="0"/>
                        <a:t>TC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28384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LLVM/GCC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107421"/>
                  </a:ext>
                </a:extLst>
              </a:tr>
              <a:tr h="376241">
                <a:tc v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底层通信</a:t>
                      </a:r>
                      <a:endParaRPr lang="en-US" altLang="zh-CN" sz="1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HCCL/NCCL</a:t>
                      </a:r>
                      <a:r>
                        <a:rPr lang="zh-CN" altLang="en-US" sz="1000" dirty="0"/>
                        <a:t>、通信原语、集合通信算法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977640"/>
                  </a:ext>
                </a:extLst>
              </a:tr>
              <a:tr h="376241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体系结构（</a:t>
                      </a:r>
                      <a:r>
                        <a:rPr lang="en-US" altLang="zh-CN" sz="1000" b="1" dirty="0"/>
                        <a:t>Architecture</a:t>
                      </a:r>
                      <a:r>
                        <a:rPr lang="zh-CN" altLang="en-US" sz="1000" b="1" dirty="0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底层硬件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AI</a:t>
                      </a:r>
                      <a:r>
                        <a:rPr lang="zh-CN" altLang="en-US" sz="1000" dirty="0"/>
                        <a:t>芯片：</a:t>
                      </a:r>
                      <a:r>
                        <a:rPr lang="en-US" altLang="zh-CN" sz="1000" dirty="0"/>
                        <a:t>CPU/GPU/AISC/FPGA/TPU/NPU</a:t>
                      </a:r>
                      <a:endParaRPr lang="zh-CN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702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13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8A3E00-6833-889B-E153-29A1A84F8E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228886"/>
            <a:ext cx="5001079" cy="501522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硬件</a:t>
            </a:r>
            <a:r>
              <a:rPr lang="en-US" altLang="zh-CN" dirty="0"/>
              <a:t>&amp;</a:t>
            </a:r>
            <a:r>
              <a:rPr lang="zh-CN" altLang="en-US" dirty="0"/>
              <a:t>结构体系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49FE292-93F1-6EE8-92E0-35290B58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28" y="1205073"/>
            <a:ext cx="6807199" cy="498823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0549272-6500-BA52-3DF3-10D90150C918}"/>
              </a:ext>
            </a:extLst>
          </p:cNvPr>
          <p:cNvSpPr/>
          <p:nvPr/>
        </p:nvSpPr>
        <p:spPr>
          <a:xfrm>
            <a:off x="233680" y="5293360"/>
            <a:ext cx="6969759" cy="9554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4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D75A1C6-9B02-AA74-60C1-D3A238B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硬件</a:t>
            </a:r>
            <a:r>
              <a:rPr lang="en-US" altLang="zh-CN" dirty="0"/>
              <a:t>&amp;</a:t>
            </a:r>
            <a:r>
              <a:rPr lang="zh-CN" altLang="en-US" dirty="0"/>
              <a:t>结构体系</a:t>
            </a: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DBAE044-813A-C0DC-5A49-8CCE0B1135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320" y="2484988"/>
            <a:ext cx="2159999" cy="379746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1200" dirty="0"/>
              <a:t>AI </a:t>
            </a:r>
            <a:r>
              <a:rPr lang="zh-CN" altLang="en-US" sz="1200" dirty="0"/>
              <a:t>计算体系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6011C4-ADFE-66E6-CC2E-C26923EAF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5684" y="1188246"/>
            <a:ext cx="5001079" cy="5015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C6091F-31EA-CB49-C08F-D65D7674A3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20" y="1272239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203721-8F8C-6805-D42C-F9D607C913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010" y="1272239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313B6FE-4BEA-8A46-87D6-91E3CBAA66F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20" y="3062075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D2CCC75-43AF-ED46-CD6D-6AE6FBF69A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010" y="3062075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DCC9B64-D761-B6FE-B4BA-B0D9F3D9DEF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01" y="3062075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A658D0D-4EE4-42FB-F40F-E31F0A39A6B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011" y="486207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04366E5-50E4-69C7-E311-6C2C94FE359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20" y="486207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B527323-FC24-7185-7BAD-0E80787557E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01" y="4862071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D442C66-1AF3-3DF7-28C3-E9BBFB4CF2F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01" y="1272239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28" name="内容占位符 26">
            <a:extLst>
              <a:ext uri="{FF2B5EF4-FFF2-40B4-BE49-F238E27FC236}">
                <a16:creationId xmlns:a16="http://schemas.microsoft.com/office/drawing/2014/main" id="{9D82AE58-6B93-2A96-1217-B83F2307DC07}"/>
              </a:ext>
            </a:extLst>
          </p:cNvPr>
          <p:cNvSpPr txBox="1">
            <a:spLocks/>
          </p:cNvSpPr>
          <p:nvPr/>
        </p:nvSpPr>
        <p:spPr>
          <a:xfrm>
            <a:off x="2714009" y="2484988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1200" dirty="0"/>
              <a:t>AI </a:t>
            </a:r>
            <a:r>
              <a:rPr lang="zh-CN" altLang="en-US" sz="1200" dirty="0"/>
              <a:t>芯片基础</a:t>
            </a:r>
          </a:p>
        </p:txBody>
      </p:sp>
      <p:sp>
        <p:nvSpPr>
          <p:cNvPr id="29" name="内容占位符 26">
            <a:extLst>
              <a:ext uri="{FF2B5EF4-FFF2-40B4-BE49-F238E27FC236}">
                <a16:creationId xmlns:a16="http://schemas.microsoft.com/office/drawing/2014/main" id="{F8E37E37-EE8B-7A34-CFE3-0A6C32F7C0D1}"/>
              </a:ext>
            </a:extLst>
          </p:cNvPr>
          <p:cNvSpPr txBox="1">
            <a:spLocks/>
          </p:cNvSpPr>
          <p:nvPr/>
        </p:nvSpPr>
        <p:spPr>
          <a:xfrm>
            <a:off x="5038702" y="2484988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图形处理器</a:t>
            </a:r>
            <a:r>
              <a:rPr lang="en-US" altLang="zh-CN" sz="1200" dirty="0"/>
              <a:t> GPU </a:t>
            </a:r>
            <a:r>
              <a:rPr lang="zh-CN" altLang="en-US" sz="1200" dirty="0"/>
              <a:t>基础</a:t>
            </a:r>
          </a:p>
        </p:txBody>
      </p:sp>
      <p:sp>
        <p:nvSpPr>
          <p:cNvPr id="30" name="内容占位符 26">
            <a:extLst>
              <a:ext uri="{FF2B5EF4-FFF2-40B4-BE49-F238E27FC236}">
                <a16:creationId xmlns:a16="http://schemas.microsoft.com/office/drawing/2014/main" id="{0547AEA5-884F-750F-6976-F5A58C770ED2}"/>
              </a:ext>
            </a:extLst>
          </p:cNvPr>
          <p:cNvSpPr txBox="1">
            <a:spLocks/>
          </p:cNvSpPr>
          <p:nvPr/>
        </p:nvSpPr>
        <p:spPr>
          <a:xfrm>
            <a:off x="389319" y="4263062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英伟达</a:t>
            </a:r>
            <a:r>
              <a:rPr lang="en-US" altLang="zh-CN" sz="1200" dirty="0"/>
              <a:t> GPU </a:t>
            </a:r>
            <a:r>
              <a:rPr lang="zh-CN" altLang="en-US" sz="1200" dirty="0"/>
              <a:t>详解</a:t>
            </a:r>
          </a:p>
        </p:txBody>
      </p:sp>
      <p:sp>
        <p:nvSpPr>
          <p:cNvPr id="31" name="内容占位符 26">
            <a:extLst>
              <a:ext uri="{FF2B5EF4-FFF2-40B4-BE49-F238E27FC236}">
                <a16:creationId xmlns:a16="http://schemas.microsoft.com/office/drawing/2014/main" id="{DC1C0016-88EE-E467-7070-7021EC4B5FA5}"/>
              </a:ext>
            </a:extLst>
          </p:cNvPr>
          <p:cNvSpPr txBox="1">
            <a:spLocks/>
          </p:cNvSpPr>
          <p:nvPr/>
        </p:nvSpPr>
        <p:spPr>
          <a:xfrm>
            <a:off x="2714008" y="4263062"/>
            <a:ext cx="4484693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国外</a:t>
            </a:r>
            <a:r>
              <a:rPr lang="en-US" altLang="zh-CN" sz="1200" dirty="0"/>
              <a:t> AI </a:t>
            </a:r>
            <a:r>
              <a:rPr lang="zh-CN" altLang="en-US" sz="1200" dirty="0"/>
              <a:t>芯片</a:t>
            </a:r>
          </a:p>
        </p:txBody>
      </p:sp>
      <p:sp>
        <p:nvSpPr>
          <p:cNvPr id="32" name="内容占位符 26">
            <a:extLst>
              <a:ext uri="{FF2B5EF4-FFF2-40B4-BE49-F238E27FC236}">
                <a16:creationId xmlns:a16="http://schemas.microsoft.com/office/drawing/2014/main" id="{B7BEB433-D434-847F-56DE-9EF46A3D6EE4}"/>
              </a:ext>
            </a:extLst>
          </p:cNvPr>
          <p:cNvSpPr txBox="1">
            <a:spLocks/>
          </p:cNvSpPr>
          <p:nvPr/>
        </p:nvSpPr>
        <p:spPr>
          <a:xfrm>
            <a:off x="389319" y="6053721"/>
            <a:ext cx="4484693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国内</a:t>
            </a:r>
            <a:r>
              <a:rPr lang="en-US" altLang="zh-CN" sz="1200" dirty="0"/>
              <a:t> AI </a:t>
            </a:r>
            <a:r>
              <a:rPr lang="zh-CN" altLang="en-US" sz="1200" dirty="0"/>
              <a:t>芯片</a:t>
            </a:r>
          </a:p>
        </p:txBody>
      </p:sp>
      <p:sp>
        <p:nvSpPr>
          <p:cNvPr id="33" name="内容占位符 26">
            <a:extLst>
              <a:ext uri="{FF2B5EF4-FFF2-40B4-BE49-F238E27FC236}">
                <a16:creationId xmlns:a16="http://schemas.microsoft.com/office/drawing/2014/main" id="{A4F4E4B9-999E-BF0F-3CE7-EB10ECCF65A5}"/>
              </a:ext>
            </a:extLst>
          </p:cNvPr>
          <p:cNvSpPr txBox="1">
            <a:spLocks/>
          </p:cNvSpPr>
          <p:nvPr/>
        </p:nvSpPr>
        <p:spPr>
          <a:xfrm>
            <a:off x="5035685" y="6053721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1200" dirty="0"/>
              <a:t>AI </a:t>
            </a:r>
            <a:r>
              <a:rPr lang="zh-CN" altLang="en-US" sz="1200" dirty="0"/>
              <a:t>芯片黄金十年</a:t>
            </a:r>
          </a:p>
        </p:txBody>
      </p:sp>
    </p:spTree>
    <p:extLst>
      <p:ext uri="{BB962C8B-B14F-4D97-AF65-F5344CB8AC3E}">
        <p14:creationId xmlns:p14="http://schemas.microsoft.com/office/powerpoint/2010/main" val="292532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A0DD0CB6-420E-394A-0307-CABF06DC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编译</a:t>
            </a:r>
            <a:r>
              <a:rPr lang="en-US" altLang="zh-CN" dirty="0"/>
              <a:t>&amp;</a:t>
            </a:r>
            <a:r>
              <a:rPr lang="zh-CN" altLang="en-US" dirty="0"/>
              <a:t>计算架构</a:t>
            </a: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0F6EA8CE-20C1-E4BD-2A8E-AAFEAD6485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59" y="1702186"/>
            <a:ext cx="4570710" cy="4597400"/>
          </a:xfrm>
          <a:prstGeom prst="rect">
            <a:avLst/>
          </a:prstGeom>
          <a:noFill/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2BFAB7-19E8-383E-BC6B-92645E2F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29" y="1317154"/>
            <a:ext cx="6654248" cy="487615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5B04577-84CF-2A13-DF42-BA7148B12C7C}"/>
              </a:ext>
            </a:extLst>
          </p:cNvPr>
          <p:cNvSpPr/>
          <p:nvPr/>
        </p:nvSpPr>
        <p:spPr>
          <a:xfrm>
            <a:off x="264160" y="4114800"/>
            <a:ext cx="6807199" cy="11891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07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E7A692F-2DF7-E408-225E-0D2BDFE2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英伟达超越微软，成为全球市值最高公司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8B5AD2-E4F0-BAC1-3C40-9F0F56F5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27" y="2412154"/>
            <a:ext cx="6729793" cy="283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5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A0DD0CB6-420E-394A-0307-CABF06DC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编译</a:t>
            </a:r>
            <a:r>
              <a:rPr lang="en-US" altLang="zh-CN" dirty="0"/>
              <a:t>&amp;</a:t>
            </a:r>
            <a:r>
              <a:rPr lang="zh-CN" altLang="en-US" dirty="0"/>
              <a:t>计算架构</a:t>
            </a: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0F6EA8CE-20C1-E4BD-2A8E-AAFEAD6485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879" y="1702186"/>
            <a:ext cx="4570710" cy="4597400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B78830-3BF8-97BA-A467-20DFA2C9B4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040" y="2149625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94C713-FCEE-F8FA-2A0F-B42B350CC4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204" y="2149625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DF1237-CF3A-A4A0-16B3-C94B75BBC1D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18" y="4366646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C1D29A-D87C-B51B-FEFE-52569E27805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3949" y="4366646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597EFA0-3592-59A7-DE0A-640D90E511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381" y="4366646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16" name="内容占位符 26">
            <a:extLst>
              <a:ext uri="{FF2B5EF4-FFF2-40B4-BE49-F238E27FC236}">
                <a16:creationId xmlns:a16="http://schemas.microsoft.com/office/drawing/2014/main" id="{39F11071-8DC0-7945-BDA4-9AFCE4EEC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518" y="5593948"/>
            <a:ext cx="2159999" cy="379746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200" dirty="0"/>
              <a:t>前端优化</a:t>
            </a:r>
          </a:p>
        </p:txBody>
      </p:sp>
      <p:sp>
        <p:nvSpPr>
          <p:cNvPr id="17" name="内容占位符 26">
            <a:extLst>
              <a:ext uri="{FF2B5EF4-FFF2-40B4-BE49-F238E27FC236}">
                <a16:creationId xmlns:a16="http://schemas.microsoft.com/office/drawing/2014/main" id="{23E2FA3A-885E-2B8B-802A-C6B312E4922F}"/>
              </a:ext>
            </a:extLst>
          </p:cNvPr>
          <p:cNvSpPr txBox="1">
            <a:spLocks/>
          </p:cNvSpPr>
          <p:nvPr/>
        </p:nvSpPr>
        <p:spPr>
          <a:xfrm>
            <a:off x="2653950" y="5593948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后端优化</a:t>
            </a:r>
          </a:p>
        </p:txBody>
      </p:sp>
      <p:sp>
        <p:nvSpPr>
          <p:cNvPr id="18" name="内容占位符 26">
            <a:extLst>
              <a:ext uri="{FF2B5EF4-FFF2-40B4-BE49-F238E27FC236}">
                <a16:creationId xmlns:a16="http://schemas.microsoft.com/office/drawing/2014/main" id="{0E76F726-939D-A6A4-07A4-383AAF3A246F}"/>
              </a:ext>
            </a:extLst>
          </p:cNvPr>
          <p:cNvSpPr txBox="1">
            <a:spLocks/>
          </p:cNvSpPr>
          <p:nvPr/>
        </p:nvSpPr>
        <p:spPr>
          <a:xfrm>
            <a:off x="5018382" y="5593948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1200" dirty="0"/>
              <a:t>PyTorch </a:t>
            </a:r>
            <a:r>
              <a:rPr lang="zh-CN" altLang="en-US" sz="1200" dirty="0"/>
              <a:t>图模式</a:t>
            </a:r>
          </a:p>
        </p:txBody>
      </p:sp>
      <p:sp>
        <p:nvSpPr>
          <p:cNvPr id="19" name="内容占位符 26">
            <a:extLst>
              <a:ext uri="{FF2B5EF4-FFF2-40B4-BE49-F238E27FC236}">
                <a16:creationId xmlns:a16="http://schemas.microsoft.com/office/drawing/2014/main" id="{C0A0FA4F-22DE-ACC9-8065-F899D20035B5}"/>
              </a:ext>
            </a:extLst>
          </p:cNvPr>
          <p:cNvSpPr txBox="1">
            <a:spLocks/>
          </p:cNvSpPr>
          <p:nvPr/>
        </p:nvSpPr>
        <p:spPr>
          <a:xfrm>
            <a:off x="1147040" y="3376927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传统编译器</a:t>
            </a:r>
          </a:p>
        </p:txBody>
      </p:sp>
      <p:sp>
        <p:nvSpPr>
          <p:cNvPr id="20" name="内容占位符 26">
            <a:extLst>
              <a:ext uri="{FF2B5EF4-FFF2-40B4-BE49-F238E27FC236}">
                <a16:creationId xmlns:a16="http://schemas.microsoft.com/office/drawing/2014/main" id="{DAC5A638-5AAC-AF53-FBFA-AD9761FE9B85}"/>
              </a:ext>
            </a:extLst>
          </p:cNvPr>
          <p:cNvSpPr txBox="1">
            <a:spLocks/>
          </p:cNvSpPr>
          <p:nvPr/>
        </p:nvSpPr>
        <p:spPr>
          <a:xfrm>
            <a:off x="4096205" y="3364240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1200" dirty="0"/>
              <a:t>AI </a:t>
            </a:r>
            <a:r>
              <a:rPr lang="zh-CN" altLang="en-US" sz="1200" dirty="0"/>
              <a:t>编译器介绍</a:t>
            </a:r>
          </a:p>
        </p:txBody>
      </p:sp>
    </p:spTree>
    <p:extLst>
      <p:ext uri="{BB962C8B-B14F-4D97-AF65-F5344CB8AC3E}">
        <p14:creationId xmlns:p14="http://schemas.microsoft.com/office/powerpoint/2010/main" val="78345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98440E4-8EBF-106E-78C0-D014EF19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</a:t>
            </a:r>
            <a:r>
              <a:rPr lang="zh-CN" altLang="en-US" dirty="0"/>
              <a:t>推理引擎</a:t>
            </a:r>
            <a:r>
              <a:rPr lang="en-US" altLang="zh-CN" dirty="0"/>
              <a:t>&amp;</a:t>
            </a:r>
            <a:r>
              <a:rPr lang="zh-CN" altLang="en-US" dirty="0"/>
              <a:t>推理系统</a:t>
            </a:r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43248B41-E8B0-477F-4E48-537AA0486E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5347" y="1697475"/>
            <a:ext cx="3913693" cy="4495837"/>
          </a:xfrm>
          <a:prstGeom prst="rect">
            <a:avLst/>
          </a:prstGeom>
          <a:noFill/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6DCBED-0EF6-F667-D54A-A3771383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29" y="1317154"/>
            <a:ext cx="6654248" cy="487615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670BD45-690E-372F-0854-890E7F48E0CF}"/>
              </a:ext>
            </a:extLst>
          </p:cNvPr>
          <p:cNvSpPr/>
          <p:nvPr/>
        </p:nvSpPr>
        <p:spPr>
          <a:xfrm>
            <a:off x="4561840" y="2946400"/>
            <a:ext cx="2519679" cy="11891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753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398440E4-8EBF-106E-78C0-D014EF19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</a:t>
            </a:r>
            <a:r>
              <a:rPr lang="zh-CN" altLang="en-US" dirty="0"/>
              <a:t>推理引擎</a:t>
            </a:r>
            <a:r>
              <a:rPr lang="en-US" altLang="zh-CN" dirty="0"/>
              <a:t>&amp;</a:t>
            </a:r>
            <a:r>
              <a:rPr lang="zh-CN" altLang="en-US" dirty="0"/>
              <a:t>推理系统</a:t>
            </a:r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43248B41-E8B0-477F-4E48-537AA0486E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022" y="1677155"/>
            <a:ext cx="3913693" cy="4495837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8810BEB-9BFF-9A41-009C-88D958640C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048" y="221400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6C0189-0029-2CD3-5D1D-54B173BA3C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698" y="221400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E2FC66-52B8-237D-95A6-61B77164D2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347" y="221400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B30124-8CC5-1474-D511-50A21BABBA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048" y="4359852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29566E-5E0E-21A3-E6B6-4FB6AC41B6E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698" y="4359852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3ABC086-CD33-1458-848B-B56548C0448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5347" y="4359852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18" name="内容占位符 26">
            <a:extLst>
              <a:ext uri="{FF2B5EF4-FFF2-40B4-BE49-F238E27FC236}">
                <a16:creationId xmlns:a16="http://schemas.microsoft.com/office/drawing/2014/main" id="{EAD7E2EB-6F14-3A37-0FD7-0D7A4FAB1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048" y="5593948"/>
            <a:ext cx="2159999" cy="379746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1200" dirty="0"/>
              <a:t>模型转换</a:t>
            </a:r>
          </a:p>
        </p:txBody>
      </p:sp>
      <p:sp>
        <p:nvSpPr>
          <p:cNvPr id="19" name="内容占位符 26">
            <a:extLst>
              <a:ext uri="{FF2B5EF4-FFF2-40B4-BE49-F238E27FC236}">
                <a16:creationId xmlns:a16="http://schemas.microsoft.com/office/drawing/2014/main" id="{6C984A31-AF82-C2D1-4657-F4EF4BBB1F26}"/>
              </a:ext>
            </a:extLst>
          </p:cNvPr>
          <p:cNvSpPr txBox="1">
            <a:spLocks/>
          </p:cNvSpPr>
          <p:nvPr/>
        </p:nvSpPr>
        <p:spPr>
          <a:xfrm>
            <a:off x="2873697" y="5593948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计算图优化</a:t>
            </a:r>
          </a:p>
        </p:txBody>
      </p:sp>
      <p:sp>
        <p:nvSpPr>
          <p:cNvPr id="20" name="内容占位符 26">
            <a:extLst>
              <a:ext uri="{FF2B5EF4-FFF2-40B4-BE49-F238E27FC236}">
                <a16:creationId xmlns:a16="http://schemas.microsoft.com/office/drawing/2014/main" id="{6C94B1DF-C8B9-98C5-D65D-FBF911342F38}"/>
              </a:ext>
            </a:extLst>
          </p:cNvPr>
          <p:cNvSpPr txBox="1">
            <a:spLocks/>
          </p:cNvSpPr>
          <p:nvPr/>
        </p:nvSpPr>
        <p:spPr>
          <a:xfrm>
            <a:off x="5295347" y="5593948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1200" dirty="0"/>
              <a:t>Kernel </a:t>
            </a:r>
            <a:r>
              <a:rPr lang="zh-CN" altLang="en-US" sz="1200" dirty="0"/>
              <a:t>优化</a:t>
            </a:r>
          </a:p>
        </p:txBody>
      </p:sp>
      <p:sp>
        <p:nvSpPr>
          <p:cNvPr id="21" name="内容占位符 26">
            <a:extLst>
              <a:ext uri="{FF2B5EF4-FFF2-40B4-BE49-F238E27FC236}">
                <a16:creationId xmlns:a16="http://schemas.microsoft.com/office/drawing/2014/main" id="{7DBEF2D7-7E73-1574-3FA2-1E1F01D45E31}"/>
              </a:ext>
            </a:extLst>
          </p:cNvPr>
          <p:cNvSpPr txBox="1">
            <a:spLocks/>
          </p:cNvSpPr>
          <p:nvPr/>
        </p:nvSpPr>
        <p:spPr>
          <a:xfrm>
            <a:off x="452048" y="3463880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推理系统介绍</a:t>
            </a:r>
          </a:p>
        </p:txBody>
      </p:sp>
      <p:sp>
        <p:nvSpPr>
          <p:cNvPr id="22" name="内容占位符 26">
            <a:extLst>
              <a:ext uri="{FF2B5EF4-FFF2-40B4-BE49-F238E27FC236}">
                <a16:creationId xmlns:a16="http://schemas.microsoft.com/office/drawing/2014/main" id="{3BB0863A-57F7-3F2A-ADE0-B7D14EED5F93}"/>
              </a:ext>
            </a:extLst>
          </p:cNvPr>
          <p:cNvSpPr txBox="1">
            <a:spLocks/>
          </p:cNvSpPr>
          <p:nvPr/>
        </p:nvSpPr>
        <p:spPr>
          <a:xfrm>
            <a:off x="2873698" y="3463880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模型轻量化</a:t>
            </a:r>
          </a:p>
        </p:txBody>
      </p:sp>
      <p:sp>
        <p:nvSpPr>
          <p:cNvPr id="23" name="内容占位符 26">
            <a:extLst>
              <a:ext uri="{FF2B5EF4-FFF2-40B4-BE49-F238E27FC236}">
                <a16:creationId xmlns:a16="http://schemas.microsoft.com/office/drawing/2014/main" id="{88A0839B-E271-B630-6205-4DC3627C4502}"/>
              </a:ext>
            </a:extLst>
          </p:cNvPr>
          <p:cNvSpPr txBox="1">
            <a:spLocks/>
          </p:cNvSpPr>
          <p:nvPr/>
        </p:nvSpPr>
        <p:spPr>
          <a:xfrm>
            <a:off x="5295348" y="3461402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模型压缩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7371C33-3973-7A79-6528-1A681EAFED5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696" y="4378948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07287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79D4C6AA-0559-9CFD-0723-97C4914A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</a:t>
            </a:r>
            <a:r>
              <a:rPr lang="zh-CN" altLang="en-US" dirty="0"/>
              <a:t>开发框架</a:t>
            </a:r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D9C92A8D-73EC-0C38-5767-0F7F1A0974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235" y="1726738"/>
            <a:ext cx="4094015" cy="4572848"/>
          </a:xfrm>
          <a:prstGeom prst="rect">
            <a:avLst/>
          </a:prstGeom>
          <a:noFill/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EAE354-BE00-2F02-EB31-70FB518E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29" y="1317154"/>
            <a:ext cx="6654248" cy="487615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7B024EA-ED8E-DF0C-F2A7-ED9D059065C5}"/>
              </a:ext>
            </a:extLst>
          </p:cNvPr>
          <p:cNvSpPr/>
          <p:nvPr/>
        </p:nvSpPr>
        <p:spPr>
          <a:xfrm>
            <a:off x="334510" y="2946400"/>
            <a:ext cx="4237490" cy="11891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85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79D4C6AA-0559-9CFD-0723-97C4914A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 </a:t>
            </a:r>
            <a:r>
              <a:rPr lang="zh-CN" altLang="en-US" dirty="0"/>
              <a:t>开发框架</a:t>
            </a:r>
          </a:p>
        </p:txBody>
      </p:sp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D9C92A8D-73EC-0C38-5767-0F7F1A0974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235" y="1726738"/>
            <a:ext cx="4094015" cy="4572848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CF4141-71D9-406F-231B-2E5B30E316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388" y="221400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9D10C2-C52D-99B2-59A4-103AB52444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6221" y="2214000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67D4A1-8E62-920E-369B-76C43A0FE29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388" y="4366832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A6EA13-21B0-9833-9287-3B7D25D2901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6221" y="4366832"/>
            <a:ext cx="2160000" cy="1215000"/>
          </a:xfrm>
          <a:prstGeom prst="rect">
            <a:avLst/>
          </a:prstGeom>
          <a:ln w="12700">
            <a:solidFill>
              <a:srgbClr val="C00000"/>
            </a:solidFill>
          </a:ln>
        </p:spPr>
      </p:pic>
      <p:sp>
        <p:nvSpPr>
          <p:cNvPr id="12" name="内容占位符 26">
            <a:extLst>
              <a:ext uri="{FF2B5EF4-FFF2-40B4-BE49-F238E27FC236}">
                <a16:creationId xmlns:a16="http://schemas.microsoft.com/office/drawing/2014/main" id="{F1E9F530-6CD3-7BFE-6A91-A0F08F9A572C}"/>
              </a:ext>
            </a:extLst>
          </p:cNvPr>
          <p:cNvSpPr txBox="1">
            <a:spLocks/>
          </p:cNvSpPr>
          <p:nvPr/>
        </p:nvSpPr>
        <p:spPr>
          <a:xfrm>
            <a:off x="1254389" y="3429000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1200" dirty="0"/>
              <a:t>AI </a:t>
            </a:r>
            <a:r>
              <a:rPr lang="zh-CN" altLang="en-US" sz="1200" dirty="0"/>
              <a:t>框架基础</a:t>
            </a:r>
          </a:p>
        </p:txBody>
      </p:sp>
      <p:sp>
        <p:nvSpPr>
          <p:cNvPr id="15" name="内容占位符 26">
            <a:extLst>
              <a:ext uri="{FF2B5EF4-FFF2-40B4-BE49-F238E27FC236}">
                <a16:creationId xmlns:a16="http://schemas.microsoft.com/office/drawing/2014/main" id="{1B5829B9-BB14-A768-B286-EAA310D541F1}"/>
              </a:ext>
            </a:extLst>
          </p:cNvPr>
          <p:cNvSpPr txBox="1">
            <a:spLocks/>
          </p:cNvSpPr>
          <p:nvPr/>
        </p:nvSpPr>
        <p:spPr>
          <a:xfrm>
            <a:off x="4056222" y="3429000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自动微分</a:t>
            </a:r>
          </a:p>
        </p:txBody>
      </p:sp>
      <p:sp>
        <p:nvSpPr>
          <p:cNvPr id="16" name="内容占位符 26">
            <a:extLst>
              <a:ext uri="{FF2B5EF4-FFF2-40B4-BE49-F238E27FC236}">
                <a16:creationId xmlns:a16="http://schemas.microsoft.com/office/drawing/2014/main" id="{B75BBB59-6A4E-CD40-8307-23E39FB180B5}"/>
              </a:ext>
            </a:extLst>
          </p:cNvPr>
          <p:cNvSpPr txBox="1">
            <a:spLocks/>
          </p:cNvSpPr>
          <p:nvPr/>
        </p:nvSpPr>
        <p:spPr>
          <a:xfrm>
            <a:off x="1254388" y="5590738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计算图</a:t>
            </a:r>
          </a:p>
        </p:txBody>
      </p:sp>
      <p:sp>
        <p:nvSpPr>
          <p:cNvPr id="17" name="内容占位符 26">
            <a:extLst>
              <a:ext uri="{FF2B5EF4-FFF2-40B4-BE49-F238E27FC236}">
                <a16:creationId xmlns:a16="http://schemas.microsoft.com/office/drawing/2014/main" id="{C1454639-3ED3-0FAE-5AEA-14CA3F607705}"/>
              </a:ext>
            </a:extLst>
          </p:cNvPr>
          <p:cNvSpPr txBox="1">
            <a:spLocks/>
          </p:cNvSpPr>
          <p:nvPr/>
        </p:nvSpPr>
        <p:spPr>
          <a:xfrm>
            <a:off x="4056221" y="5590738"/>
            <a:ext cx="2159999" cy="37974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1200" dirty="0"/>
              <a:t>分布式并行</a:t>
            </a:r>
          </a:p>
        </p:txBody>
      </p:sp>
    </p:spTree>
    <p:extLst>
      <p:ext uri="{BB962C8B-B14F-4D97-AF65-F5344CB8AC3E}">
        <p14:creationId xmlns:p14="http://schemas.microsoft.com/office/powerpoint/2010/main" val="397675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D856F0-4C74-3C47-AA7A-4DB924AD2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小结与思考</a:t>
            </a:r>
          </a:p>
        </p:txBody>
      </p:sp>
    </p:spTree>
    <p:extLst>
      <p:ext uri="{BB962C8B-B14F-4D97-AF65-F5344CB8AC3E}">
        <p14:creationId xmlns:p14="http://schemas.microsoft.com/office/powerpoint/2010/main" val="3808754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14B9DE-D7DC-AB38-97CF-28AC0E26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58946D-E6CE-0FD7-1B18-F6373F318C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什么是</a:t>
            </a:r>
            <a:r>
              <a:rPr lang="en-US" altLang="zh-CN" sz="2400" b="1" dirty="0"/>
              <a:t> AI </a:t>
            </a:r>
            <a:r>
              <a:rPr lang="zh-CN" altLang="en-US" sz="2400" b="1" dirty="0"/>
              <a:t>系统：</a:t>
            </a:r>
            <a:r>
              <a:rPr lang="zh-CN" altLang="en-US" sz="1800" b="0" i="0" dirty="0">
                <a:solidFill>
                  <a:srgbClr val="1F2328"/>
                </a:solidFill>
                <a:effectLst/>
              </a:rPr>
              <a:t>支持 </a:t>
            </a:r>
            <a:r>
              <a:rPr lang="en-US" altLang="zh-CN" sz="1800" b="0" i="0" dirty="0">
                <a:solidFill>
                  <a:srgbClr val="1F2328"/>
                </a:solidFill>
                <a:effectLst/>
              </a:rPr>
              <a:t>AI</a:t>
            </a:r>
            <a:r>
              <a:rPr lang="zh-CN" altLang="en-US" sz="1800" b="0" i="0" dirty="0">
                <a:solidFill>
                  <a:srgbClr val="1F2328"/>
                </a:solidFill>
                <a:effectLst/>
              </a:rPr>
              <a:t> 的计算机系统设计，包括软硬件</a:t>
            </a:r>
            <a:endParaRPr lang="en-US" altLang="zh-CN" sz="1800" dirty="0"/>
          </a:p>
          <a:p>
            <a:r>
              <a:rPr lang="en-US" altLang="zh-CN" sz="2400" b="1" dirty="0"/>
              <a:t>AI </a:t>
            </a:r>
            <a:r>
              <a:rPr lang="zh-CN" altLang="en-US" sz="2400" b="1" dirty="0"/>
              <a:t>系统跟</a:t>
            </a:r>
            <a:r>
              <a:rPr lang="en-US" altLang="zh-CN" sz="2400" b="1" dirty="0"/>
              <a:t> AI </a:t>
            </a:r>
            <a:r>
              <a:rPr lang="zh-CN" altLang="en-US" sz="2400" b="1" dirty="0"/>
              <a:t>关系：</a:t>
            </a:r>
            <a:r>
              <a:rPr lang="en-US" altLang="zh-CN" sz="1800" dirty="0"/>
              <a:t>AI </a:t>
            </a:r>
            <a:r>
              <a:rPr lang="zh-CN" altLang="en-US" sz="1800" dirty="0"/>
              <a:t>系统通过软硬件架构，支撑</a:t>
            </a:r>
            <a:r>
              <a:rPr lang="en-US" altLang="zh-CN" sz="1800" dirty="0"/>
              <a:t> AI </a:t>
            </a:r>
            <a:r>
              <a:rPr lang="zh-CN" altLang="en-US" sz="1800" dirty="0"/>
              <a:t>开发和部署</a:t>
            </a:r>
            <a:endParaRPr lang="en-US" altLang="zh-CN" sz="1800" dirty="0"/>
          </a:p>
          <a:p>
            <a:r>
              <a:rPr lang="zh-CN" altLang="en-US" sz="2400" b="1" dirty="0"/>
              <a:t>如何学习 </a:t>
            </a:r>
            <a:r>
              <a:rPr lang="en-US" altLang="zh-CN" sz="2400" b="1" dirty="0"/>
              <a:t>AI </a:t>
            </a:r>
            <a:r>
              <a:rPr lang="zh-CN" altLang="en-US" sz="2400" b="1" dirty="0"/>
              <a:t>系统：</a:t>
            </a:r>
            <a:r>
              <a:rPr lang="zh-CN" altLang="en-US" sz="1800" dirty="0"/>
              <a:t>跟着</a:t>
            </a:r>
            <a:r>
              <a:rPr lang="en-US" altLang="zh-CN" sz="1800" dirty="0"/>
              <a:t> ZOMI </a:t>
            </a:r>
            <a:r>
              <a:rPr lang="zh-CN" altLang="en-US" sz="1800" dirty="0"/>
              <a:t>从底层硬件开始到上层软件一层层打开</a:t>
            </a:r>
          </a:p>
        </p:txBody>
      </p:sp>
    </p:spTree>
    <p:extLst>
      <p:ext uri="{BB962C8B-B14F-4D97-AF65-F5344CB8AC3E}">
        <p14:creationId xmlns:p14="http://schemas.microsoft.com/office/powerpoint/2010/main" val="108204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vidia reports record Q2 results driven by surging data center demand |  VentureBeat">
            <a:extLst>
              <a:ext uri="{FF2B5EF4-FFF2-40B4-BE49-F238E27FC236}">
                <a16:creationId xmlns:a16="http://schemas.microsoft.com/office/drawing/2014/main" id="{9027D4B3-2C47-ABE0-1359-8DA32BC82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59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vidia reports record Q2 results driven by surging data center demand |  VentureBeat">
            <a:extLst>
              <a:ext uri="{FF2B5EF4-FFF2-40B4-BE49-F238E27FC236}">
                <a16:creationId xmlns:a16="http://schemas.microsoft.com/office/drawing/2014/main" id="{9027D4B3-2C47-ABE0-1359-8DA32BC82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9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VIDIA GPU Platforms for AI, Media, Omniverse | Supermicro">
            <a:extLst>
              <a:ext uri="{FF2B5EF4-FFF2-40B4-BE49-F238E27FC236}">
                <a16:creationId xmlns:a16="http://schemas.microsoft.com/office/drawing/2014/main" id="{20BC5342-95ED-EB4D-0D48-BF551A7B0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1540" y="1111770"/>
            <a:ext cx="7853681" cy="52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19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Is CUDA | NVIDIA Official Blog">
            <a:extLst>
              <a:ext uri="{FF2B5EF4-FFF2-40B4-BE49-F238E27FC236}">
                <a16:creationId xmlns:a16="http://schemas.microsoft.com/office/drawing/2014/main" id="{3D5F37EE-1B3D-7C8B-C7EE-9ADCC7AA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39" y="712214"/>
            <a:ext cx="11658283" cy="563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5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这个视频讲什么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CF57660-BD7B-7417-2524-A85C9A6C09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400" dirty="0"/>
              <a:t>ZOMI</a:t>
            </a:r>
            <a:r>
              <a:rPr lang="zh-CN" altLang="en-US" sz="2400" dirty="0"/>
              <a:t> 为什么做这么多</a:t>
            </a:r>
            <a:r>
              <a:rPr lang="en-US" altLang="zh-CN" sz="2400" dirty="0"/>
              <a:t>AI </a:t>
            </a:r>
            <a:r>
              <a:rPr lang="zh-CN" altLang="en-US" sz="2400" dirty="0"/>
              <a:t>相关视频？</a:t>
            </a:r>
            <a:endParaRPr lang="en-US" altLang="zh-CN" sz="2400" dirty="0"/>
          </a:p>
          <a:p>
            <a:r>
              <a:rPr lang="zh-CN" altLang="en-US" sz="2400" dirty="0"/>
              <a:t>这些视频都是什么关系？</a:t>
            </a:r>
            <a:endParaRPr lang="en-US" altLang="zh-CN" sz="2400" dirty="0"/>
          </a:p>
          <a:p>
            <a:r>
              <a:rPr lang="zh-CN" altLang="en-US" sz="2400" dirty="0"/>
              <a:t>如何学习、从何学起？</a:t>
            </a:r>
          </a:p>
        </p:txBody>
      </p:sp>
    </p:spTree>
    <p:extLst>
      <p:ext uri="{BB962C8B-B14F-4D97-AF65-F5344CB8AC3E}">
        <p14:creationId xmlns:p14="http://schemas.microsoft.com/office/powerpoint/2010/main" val="361173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讲</a:t>
            </a:r>
            <a:r>
              <a:rPr lang="en-US" altLang="zh-CN" dirty="0"/>
              <a:t> AI </a:t>
            </a:r>
            <a:r>
              <a:rPr lang="zh-CN" altLang="en-US" dirty="0"/>
              <a:t>系统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CF57660-BD7B-7417-2524-A85C9A6C09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b="1" dirty="0"/>
              <a:t>什么是</a:t>
            </a:r>
            <a:r>
              <a:rPr lang="en-US" altLang="zh-CN" sz="2400" b="1" dirty="0"/>
              <a:t> AI </a:t>
            </a:r>
            <a:r>
              <a:rPr lang="zh-CN" altLang="en-US" sz="2400" b="1" dirty="0"/>
              <a:t>系统：</a:t>
            </a:r>
            <a:r>
              <a:rPr lang="zh-CN" altLang="en-US" b="0" i="0" dirty="0">
                <a:solidFill>
                  <a:srgbClr val="1F2328"/>
                </a:solidFill>
                <a:effectLst/>
              </a:rPr>
              <a:t>支持 </a:t>
            </a:r>
            <a:r>
              <a:rPr lang="en-US" altLang="zh-CN" b="0" i="0" dirty="0">
                <a:solidFill>
                  <a:srgbClr val="1F2328"/>
                </a:solidFill>
                <a:effectLst/>
              </a:rPr>
              <a:t>AI</a:t>
            </a:r>
            <a:r>
              <a:rPr lang="zh-CN" altLang="en-US" b="0" i="0" dirty="0">
                <a:solidFill>
                  <a:srgbClr val="1F2328"/>
                </a:solidFill>
                <a:effectLst/>
              </a:rPr>
              <a:t> 的计算机系统设计，包括软硬件</a:t>
            </a:r>
            <a:endParaRPr lang="en-US" altLang="zh-CN" dirty="0"/>
          </a:p>
          <a:p>
            <a:r>
              <a:rPr lang="en-US" altLang="zh-CN" sz="2400" b="1" dirty="0"/>
              <a:t>AI </a:t>
            </a:r>
            <a:r>
              <a:rPr lang="zh-CN" altLang="en-US" sz="2400" b="1" dirty="0"/>
              <a:t>系统跟</a:t>
            </a:r>
            <a:r>
              <a:rPr lang="en-US" altLang="zh-CN" sz="2400" b="1" dirty="0"/>
              <a:t> AI </a:t>
            </a:r>
            <a:r>
              <a:rPr lang="zh-CN" altLang="en-US" sz="2400" b="1" dirty="0"/>
              <a:t>关系：</a:t>
            </a:r>
            <a:r>
              <a:rPr lang="en-US" altLang="zh-CN" dirty="0"/>
              <a:t>AI </a:t>
            </a:r>
            <a:r>
              <a:rPr lang="zh-CN" altLang="en-US" dirty="0"/>
              <a:t>系统通过软硬件架构，支撑</a:t>
            </a:r>
            <a:r>
              <a:rPr lang="en-US" altLang="zh-CN" dirty="0"/>
              <a:t> AI </a:t>
            </a:r>
            <a:r>
              <a:rPr lang="zh-CN" altLang="en-US" dirty="0"/>
              <a:t>开发和部署</a:t>
            </a:r>
            <a:endParaRPr lang="en-US" altLang="zh-CN" dirty="0"/>
          </a:p>
          <a:p>
            <a:r>
              <a:rPr lang="zh-CN" altLang="en-US" sz="2400" b="1" dirty="0"/>
              <a:t>如何学习 </a:t>
            </a:r>
            <a:r>
              <a:rPr lang="en-US" altLang="zh-CN" sz="2400" b="1" dirty="0"/>
              <a:t>AI </a:t>
            </a:r>
            <a:r>
              <a:rPr lang="zh-CN" altLang="en-US" sz="2400" b="1" dirty="0"/>
              <a:t>系统：</a:t>
            </a:r>
            <a:r>
              <a:rPr lang="zh-CN" altLang="en-US" dirty="0"/>
              <a:t>跟着</a:t>
            </a:r>
            <a:r>
              <a:rPr lang="en-US" altLang="zh-CN" dirty="0"/>
              <a:t> ZOMI </a:t>
            </a:r>
            <a:r>
              <a:rPr lang="zh-CN" altLang="en-US" dirty="0"/>
              <a:t>从底层硬件开始到上层软件一层层打开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C11CA7-818A-744A-BAB3-920D94AA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广泛应用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68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30012</TotalTime>
  <Words>776</Words>
  <Application>Microsoft Macintosh PowerPoint</Application>
  <PresentationFormat>自定义</PresentationFormat>
  <Paragraphs>119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38</vt:i4>
      </vt:variant>
    </vt:vector>
  </HeadingPairs>
  <TitlesOfParts>
    <vt:vector size="54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Let’s Begin</vt:lpstr>
      <vt:lpstr>英伟达超越微软，成为全球市值最高公司</vt:lpstr>
      <vt:lpstr>PowerPoint 演示文稿</vt:lpstr>
      <vt:lpstr>PowerPoint 演示文稿</vt:lpstr>
      <vt:lpstr>PowerPoint 演示文稿</vt:lpstr>
      <vt:lpstr>这个视频讲什么</vt:lpstr>
      <vt:lpstr>讲 AI 系统</vt:lpstr>
      <vt:lpstr>PowerPoint 演示文稿</vt:lpstr>
      <vt:lpstr>数据集原始积累</vt:lpstr>
      <vt:lpstr>AI 的广泛应用：面向领域</vt:lpstr>
      <vt:lpstr>CV 领域应用案例</vt:lpstr>
      <vt:lpstr>NLP 领域应用案例</vt:lpstr>
      <vt:lpstr>Audio 领域应用案例</vt:lpstr>
      <vt:lpstr>更多样的训练方式：生成式AI</vt:lpstr>
      <vt:lpstr>PowerPoint 演示文稿</vt:lpstr>
      <vt:lpstr>PowerPoint 演示文稿</vt:lpstr>
      <vt:lpstr>PowerPoint 演示文稿</vt:lpstr>
      <vt:lpstr>PowerPoint 演示文稿</vt:lpstr>
      <vt:lpstr>AI 的学习方法：训练过程 Training</vt:lpstr>
      <vt:lpstr>AI 的学习方法：推理过程 Inference</vt:lpstr>
      <vt:lpstr>我搞 AI 跟 AI 系统什么关系</vt:lpstr>
      <vt:lpstr>PowerPoint 演示文稿</vt:lpstr>
      <vt:lpstr>PowerPoint 演示文稿</vt:lpstr>
      <vt:lpstr>AI 系统架构</vt:lpstr>
      <vt:lpstr>AI系统技术栈</vt:lpstr>
      <vt:lpstr>AI 硬件&amp;结构体系</vt:lpstr>
      <vt:lpstr>AI 硬件&amp;结构体系</vt:lpstr>
      <vt:lpstr>AI 编译&amp;计算架构</vt:lpstr>
      <vt:lpstr>AI 编译&amp;计算架构</vt:lpstr>
      <vt:lpstr>AI 推理引擎&amp;推理系统</vt:lpstr>
      <vt:lpstr>AI 推理引擎&amp;推理系统</vt:lpstr>
      <vt:lpstr>AI 开发框架</vt:lpstr>
      <vt:lpstr>AI 开发框架</vt:lpstr>
      <vt:lpstr>PowerPoint 演示文稿</vt:lpstr>
      <vt:lpstr>总结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9869</cp:revision>
  <cp:lastPrinted>2023-09-08T09:14:01Z</cp:lastPrinted>
  <dcterms:created xsi:type="dcterms:W3CDTF">2020-08-28T08:44:19Z</dcterms:created>
  <dcterms:modified xsi:type="dcterms:W3CDTF">2024-06-30T15:55:28Z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